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99" r:id="rId3"/>
    <p:sldId id="322" r:id="rId4"/>
    <p:sldId id="300" r:id="rId5"/>
    <p:sldId id="325" r:id="rId6"/>
    <p:sldId id="301" r:id="rId7"/>
    <p:sldId id="319" r:id="rId8"/>
    <p:sldId id="306" r:id="rId9"/>
    <p:sldId id="323" r:id="rId10"/>
    <p:sldId id="324" r:id="rId11"/>
    <p:sldId id="303" r:id="rId12"/>
    <p:sldId id="304" r:id="rId13"/>
    <p:sldId id="305" r:id="rId14"/>
    <p:sldId id="307" r:id="rId15"/>
    <p:sldId id="308" r:id="rId16"/>
    <p:sldId id="309" r:id="rId17"/>
    <p:sldId id="310" r:id="rId18"/>
    <p:sldId id="311" r:id="rId19"/>
    <p:sldId id="320" r:id="rId20"/>
    <p:sldId id="312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  <a:srgbClr val="0066FF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26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246B80-DFEA-4D3C-B88A-C1408A5E9312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0105F5-C09D-44EF-8104-7885023335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063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7338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dirty="0" smtClean="0"/>
              <a:t>Click to edit Master subtitle style</a:t>
            </a:r>
            <a:endParaRPr kumimoji="0"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31" y="19827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9301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35100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0393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200"/>
            <a:ext cx="7772400" cy="1143000"/>
          </a:xfrm>
        </p:spPr>
        <p:txBody>
          <a:bodyPr/>
          <a:lstStyle/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 dirty="0" smtClean="0"/>
              <a:t>Click to edit Master text styles</a:t>
            </a:r>
          </a:p>
          <a:p>
            <a:pPr lvl="1" eaLnBrk="1" latinLnBrk="0" hangingPunct="1"/>
            <a:r>
              <a:rPr lang="en-US" dirty="0" smtClean="0"/>
              <a:t>Second level</a:t>
            </a:r>
          </a:p>
          <a:p>
            <a:pPr lvl="2" eaLnBrk="1" latinLnBrk="0" hangingPunct="1"/>
            <a:r>
              <a:rPr lang="en-US" dirty="0" smtClean="0"/>
              <a:t>Third level</a:t>
            </a:r>
          </a:p>
          <a:p>
            <a:pPr lvl="3" eaLnBrk="1" latinLnBrk="0" hangingPunct="1"/>
            <a:r>
              <a:rPr lang="en-US" dirty="0" smtClean="0"/>
              <a:t>Fourth level</a:t>
            </a:r>
          </a:p>
          <a:p>
            <a:pPr lvl="4" eaLnBrk="1" latinLnBrk="0" hangingPunct="1"/>
            <a:r>
              <a:rPr lang="en-US" dirty="0" smtClean="0"/>
              <a:t>Fifth level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200"/>
            <a:ext cx="77724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482311BF-BC3D-408C-B455-CF03458CE489}" type="datetimeFigureOut">
              <a:rPr lang="en-US" smtClean="0"/>
              <a:pPr/>
              <a:t>7/14/2011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178E126-1E58-4DA6-A3C6-787619A5045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7315200" cy="2743200"/>
          </a:xfrm>
        </p:spPr>
        <p:txBody>
          <a:bodyPr>
            <a:noAutofit/>
          </a:bodyPr>
          <a:lstStyle/>
          <a:p>
            <a:r>
              <a:rPr lang="en-US" sz="2800" b="1" dirty="0" smtClean="0"/>
              <a:t>Modeling </a:t>
            </a:r>
            <a:r>
              <a:rPr lang="en-US" sz="2800" b="1" dirty="0" smtClean="0"/>
              <a:t>Uncertainty in the Earth </a:t>
            </a:r>
            <a:r>
              <a:rPr lang="en-US" sz="2800" b="1" dirty="0" smtClean="0"/>
              <a:t>Sciences</a:t>
            </a:r>
          </a:p>
          <a:p>
            <a:endParaRPr lang="en-US" sz="2800" b="1" dirty="0" smtClean="0"/>
          </a:p>
          <a:p>
            <a:r>
              <a:rPr lang="en-US" sz="2800" b="1" dirty="0" err="1" smtClean="0"/>
              <a:t>Jef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Caers</a:t>
            </a:r>
            <a:endParaRPr lang="en-US" sz="2800" b="1" dirty="0" smtClean="0"/>
          </a:p>
          <a:p>
            <a:r>
              <a:rPr lang="en-US" sz="2800" b="1" dirty="0" smtClean="0"/>
              <a:t>Stanford University</a:t>
            </a:r>
            <a:endParaRPr lang="en-US" sz="2800" b="1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2039330"/>
            <a:ext cx="8839200" cy="1470025"/>
          </a:xfrm>
        </p:spPr>
        <p:txBody>
          <a:bodyPr>
            <a:normAutofit fontScale="90000"/>
          </a:bodyPr>
          <a:lstStyle/>
          <a:p>
            <a:r>
              <a:rPr dirty="0" smtClean="0"/>
              <a:t>Modeling Uncertainty in the Earth Sciences:</a:t>
            </a:r>
            <a:br>
              <a:rPr dirty="0" smtClean="0"/>
            </a:br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4" name="Picture 16" descr="stanford_se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167425"/>
            <a:ext cx="1676400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 of uncertainty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Measurement error</a:t>
            </a:r>
          </a:p>
          <a:p>
            <a:endParaRPr lang="en-US" dirty="0" smtClean="0"/>
          </a:p>
          <a:p>
            <a:r>
              <a:rPr lang="en-US" dirty="0" smtClean="0"/>
              <a:t>Interpretation and processing of raw measurements</a:t>
            </a:r>
          </a:p>
          <a:p>
            <a:endParaRPr lang="en-US" dirty="0" smtClean="0"/>
          </a:p>
          <a:p>
            <a:r>
              <a:rPr lang="en-US" dirty="0" smtClean="0"/>
              <a:t>Interpretation of the geological setting from data</a:t>
            </a:r>
          </a:p>
          <a:p>
            <a:endParaRPr lang="en-US" dirty="0" smtClean="0"/>
          </a:p>
          <a:p>
            <a:r>
              <a:rPr lang="en-US" dirty="0" smtClean="0"/>
              <a:t>Spatial uncertainty</a:t>
            </a:r>
          </a:p>
          <a:p>
            <a:endParaRPr lang="en-US" dirty="0" smtClean="0"/>
          </a:p>
          <a:p>
            <a:r>
              <a:rPr lang="en-US" dirty="0" smtClean="0"/>
              <a:t>Uncertainty on the physical laws governing flow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Elements critical to modeling uncertainty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Decision making context</a:t>
            </a:r>
          </a:p>
          <a:p>
            <a:pPr lvl="1"/>
            <a:r>
              <a:rPr lang="en-US" dirty="0" smtClean="0"/>
              <a:t>Modeling uncertainty always requires a context</a:t>
            </a:r>
          </a:p>
          <a:p>
            <a:endParaRPr lang="en-US" dirty="0" smtClean="0"/>
          </a:p>
          <a:p>
            <a:r>
              <a:rPr lang="en-US" dirty="0" smtClean="0"/>
              <a:t>Geological heterogeneity / </a:t>
            </a:r>
            <a:r>
              <a:rPr lang="en-US" dirty="0" err="1" smtClean="0"/>
              <a:t>spatio</a:t>
            </a:r>
            <a:r>
              <a:rPr lang="en-US" dirty="0" smtClean="0"/>
              <a:t>-temporal variation</a:t>
            </a:r>
          </a:p>
          <a:p>
            <a:pPr lvl="1"/>
            <a:r>
              <a:rPr lang="en-US" dirty="0" smtClean="0"/>
              <a:t>Establish understanding of the medium you are modeling</a:t>
            </a:r>
          </a:p>
          <a:p>
            <a:endParaRPr lang="en-US" dirty="0" smtClean="0"/>
          </a:p>
          <a:p>
            <a:r>
              <a:rPr lang="en-US" dirty="0" smtClean="0"/>
              <a:t>Data collection and value (or lack thereof) of information</a:t>
            </a:r>
          </a:p>
          <a:p>
            <a:pPr lvl="1"/>
            <a:r>
              <a:rPr lang="en-US" dirty="0" smtClean="0"/>
              <a:t>Data </a:t>
            </a:r>
            <a:r>
              <a:rPr lang="en-US" i="1" dirty="0" smtClean="0"/>
              <a:t>may</a:t>
            </a:r>
            <a:r>
              <a:rPr lang="en-US" dirty="0" smtClean="0"/>
              <a:t> constrain models of uncertainty and </a:t>
            </a:r>
            <a:r>
              <a:rPr lang="en-US" i="1" dirty="0" smtClean="0"/>
              <a:t>may</a:t>
            </a:r>
            <a:r>
              <a:rPr lang="en-US" dirty="0" smtClean="0"/>
              <a:t> improve decisions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286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Nature of modeling uncertainty </a:t>
            </a:r>
            <a:br>
              <a:rPr lang="en-US" dirty="0" smtClean="0"/>
            </a:br>
            <a:r>
              <a:rPr lang="en-US" dirty="0" smtClean="0"/>
              <a:t>in the Earth Sciences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9530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Needs to be </a:t>
            </a:r>
            <a:r>
              <a:rPr lang="en-US" b="1" dirty="0" smtClean="0"/>
              <a:t>application tailored</a:t>
            </a:r>
          </a:p>
          <a:p>
            <a:r>
              <a:rPr lang="en-US" dirty="0" smtClean="0"/>
              <a:t>Several </a:t>
            </a:r>
            <a:r>
              <a:rPr lang="en-US" b="1" dirty="0" smtClean="0"/>
              <a:t>sources of uncertainty</a:t>
            </a:r>
          </a:p>
          <a:p>
            <a:pPr lvl="1"/>
            <a:r>
              <a:rPr lang="en-US" dirty="0" smtClean="0"/>
              <a:t>Measurements and their interpretation</a:t>
            </a:r>
          </a:p>
          <a:p>
            <a:pPr lvl="1"/>
            <a:r>
              <a:rPr lang="en-US" dirty="0" smtClean="0"/>
              <a:t>Geological setting</a:t>
            </a:r>
          </a:p>
          <a:p>
            <a:pPr lvl="1"/>
            <a:r>
              <a:rPr lang="en-US" dirty="0" smtClean="0"/>
              <a:t>Spatial variation</a:t>
            </a:r>
          </a:p>
          <a:p>
            <a:pPr lvl="1"/>
            <a:r>
              <a:rPr lang="en-US" dirty="0" smtClean="0"/>
              <a:t>Response uncertainty</a:t>
            </a:r>
          </a:p>
          <a:p>
            <a:r>
              <a:rPr lang="en-US" dirty="0" smtClean="0"/>
              <a:t>Uncertainty assessment is </a:t>
            </a:r>
            <a:r>
              <a:rPr lang="en-US" b="1" dirty="0" smtClean="0"/>
              <a:t>subjective</a:t>
            </a:r>
          </a:p>
          <a:p>
            <a:r>
              <a:rPr lang="en-US" dirty="0" smtClean="0"/>
              <a:t>Dealing with a high-dimensional / </a:t>
            </a:r>
            <a:r>
              <a:rPr lang="en-US" b="1" dirty="0" smtClean="0"/>
              <a:t>large problem</a:t>
            </a:r>
          </a:p>
          <a:p>
            <a:pPr lvl="1"/>
            <a:r>
              <a:rPr lang="en-US" dirty="0" smtClean="0"/>
              <a:t>Mathematical challenges</a:t>
            </a:r>
          </a:p>
          <a:p>
            <a:pPr lvl="1"/>
            <a:r>
              <a:rPr lang="en-US" dirty="0" smtClean="0"/>
              <a:t>Memory demanding</a:t>
            </a:r>
          </a:p>
          <a:p>
            <a:pPr lvl="1"/>
            <a:r>
              <a:rPr lang="en-US" dirty="0" smtClean="0"/>
              <a:t>CPU demanding</a:t>
            </a:r>
          </a:p>
          <a:p>
            <a:r>
              <a:rPr lang="en-US" dirty="0" smtClean="0"/>
              <a:t>Need to deal with </a:t>
            </a:r>
            <a:r>
              <a:rPr lang="en-US" b="1" dirty="0" smtClean="0"/>
              <a:t>several data sources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 of this 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Modeling uncertainty in the Earth sciences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To be practical</a:t>
            </a:r>
          </a:p>
          <a:p>
            <a:pPr lvl="1"/>
            <a:r>
              <a:rPr lang="en-US" dirty="0" smtClean="0"/>
              <a:t>What matters?</a:t>
            </a:r>
          </a:p>
          <a:p>
            <a:pPr lvl="1"/>
            <a:r>
              <a:rPr lang="en-US" dirty="0" smtClean="0"/>
              <a:t>No theory, example-driven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To discuss principles, concept and tools of modeling uncertainty</a:t>
            </a:r>
          </a:p>
          <a:p>
            <a:endParaRPr lang="en-US" dirty="0" smtClean="0"/>
          </a:p>
          <a:p>
            <a:r>
              <a:rPr lang="en-US" dirty="0" smtClean="0"/>
              <a:t>To discuss the practice of such modeling with actual software</a:t>
            </a:r>
          </a:p>
          <a:p>
            <a:endParaRPr lang="en-US" dirty="0" smtClean="0"/>
          </a:p>
          <a:p>
            <a:r>
              <a:rPr lang="en-US" dirty="0" smtClean="0"/>
              <a:t>To teach the </a:t>
            </a:r>
            <a:r>
              <a:rPr lang="en-US" i="1" dirty="0" smtClean="0"/>
              <a:t>why</a:t>
            </a:r>
            <a:r>
              <a:rPr lang="en-US" dirty="0" smtClean="0"/>
              <a:t>/</a:t>
            </a:r>
            <a:r>
              <a:rPr lang="en-US" i="1" dirty="0" smtClean="0"/>
              <a:t>what</a:t>
            </a:r>
            <a:r>
              <a:rPr lang="en-US" dirty="0" smtClean="0"/>
              <a:t> not exactly </a:t>
            </a:r>
            <a:r>
              <a:rPr lang="en-US" i="1" dirty="0" smtClean="0"/>
              <a:t>how</a:t>
            </a:r>
            <a:r>
              <a:rPr lang="en-US" dirty="0" smtClean="0"/>
              <a:t> it works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 content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Modeling uncertainty in the Earth sciences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51054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To understand modeling uncertainty we need to understand how one builds a single model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sz="2800" dirty="0" smtClean="0"/>
              <a:t>An </a:t>
            </a:r>
            <a:r>
              <a:rPr lang="en-US" sz="2800" b="1" dirty="0" smtClean="0"/>
              <a:t>Earth model </a:t>
            </a:r>
            <a:r>
              <a:rPr lang="en-US" sz="2800" dirty="0" smtClean="0"/>
              <a:t>has</a:t>
            </a:r>
          </a:p>
          <a:p>
            <a:pPr lvl="1"/>
            <a:r>
              <a:rPr lang="en-US" dirty="0" smtClean="0"/>
              <a:t>A structural component</a:t>
            </a:r>
          </a:p>
          <a:p>
            <a:pPr lvl="1"/>
            <a:r>
              <a:rPr lang="en-US" dirty="0" smtClean="0"/>
              <a:t>Properties filling these structures</a:t>
            </a:r>
          </a:p>
          <a:p>
            <a:pPr lvl="1"/>
            <a:r>
              <a:rPr lang="en-US" dirty="0" smtClean="0"/>
              <a:t>Data constraining what is being built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2756930"/>
            <a:ext cx="3276600" cy="1357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1066800" y="2375930"/>
            <a:ext cx="20779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Model of Glacial Valley</a:t>
            </a:r>
            <a:endParaRPr lang="en-US" sz="16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19600" y="2438400"/>
            <a:ext cx="2743200" cy="1865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4" cstate="print"/>
          <a:srcRect l="18373" t="7594" r="2625" b="8438"/>
          <a:stretch>
            <a:fillRect/>
          </a:stretch>
        </p:blipFill>
        <p:spPr bwMode="auto">
          <a:xfrm>
            <a:off x="6400800" y="4339791"/>
            <a:ext cx="2514600" cy="21383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uncertainty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Uncertainty of Earth models will be represented by building several alternative models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Teach the concept of randomization and how this leads to the constructing alternative Earth models</a:t>
            </a:r>
            <a:endParaRPr lang="en-US" dirty="0"/>
          </a:p>
        </p:txBody>
      </p:sp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2" cstate="print"/>
          <a:srcRect l="52971" t="10020" r="1849" b="9811"/>
          <a:stretch>
            <a:fillRect/>
          </a:stretch>
        </p:blipFill>
        <p:spPr bwMode="auto">
          <a:xfrm>
            <a:off x="1156677" y="2383692"/>
            <a:ext cx="1586523" cy="21883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4" name="Picture 7"/>
          <p:cNvPicPr>
            <a:picLocks noChangeAspect="1" noChangeArrowheads="1"/>
          </p:cNvPicPr>
          <p:nvPr/>
        </p:nvPicPr>
        <p:blipFill>
          <a:blip r:embed="rId3" cstate="print"/>
          <a:srcRect l="51411" t="12025" b="9811"/>
          <a:stretch>
            <a:fillRect/>
          </a:stretch>
        </p:blipFill>
        <p:spPr bwMode="auto">
          <a:xfrm>
            <a:off x="4953000" y="2362200"/>
            <a:ext cx="1706197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" name="Picture 10"/>
          <p:cNvPicPr>
            <a:picLocks noChangeAspect="1" noChangeArrowheads="1"/>
          </p:cNvPicPr>
          <p:nvPr/>
        </p:nvPicPr>
        <p:blipFill>
          <a:blip r:embed="rId4" cstate="print"/>
          <a:srcRect l="51411" t="9811" r="3407" b="8017"/>
          <a:stretch>
            <a:fillRect/>
          </a:stretch>
        </p:blipFill>
        <p:spPr bwMode="auto">
          <a:xfrm>
            <a:off x="3061677" y="2328985"/>
            <a:ext cx="1586523" cy="22430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6" name="Picture 11"/>
          <p:cNvPicPr>
            <a:picLocks noChangeAspect="1" noChangeArrowheads="1"/>
          </p:cNvPicPr>
          <p:nvPr/>
        </p:nvPicPr>
        <p:blipFill>
          <a:blip r:embed="rId5" cstate="print"/>
          <a:srcRect l="52969" t="12025" b="9811"/>
          <a:stretch>
            <a:fillRect/>
          </a:stretch>
        </p:blipFill>
        <p:spPr bwMode="auto">
          <a:xfrm>
            <a:off x="6858000" y="2362200"/>
            <a:ext cx="1651489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Engineering the Earth under uncertainty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5181600"/>
          </a:xfrm>
        </p:spPr>
        <p:txBody>
          <a:bodyPr/>
          <a:lstStyle/>
          <a:p>
            <a:r>
              <a:rPr lang="en-US" dirty="0" smtClean="0"/>
              <a:t>Decision analysis for including such uncertainty in making decision about engineering operations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Figure out what matters for such decision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2438400"/>
            <a:ext cx="3576637" cy="3576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Value of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5181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To determine the value of gathering data prior to actually gathering the data, this value will depend on</a:t>
            </a:r>
          </a:p>
          <a:p>
            <a:pPr marL="461963" indent="0"/>
            <a:r>
              <a:rPr lang="en-US" dirty="0" smtClean="0"/>
              <a:t> The particular decision problem at hand</a:t>
            </a:r>
          </a:p>
          <a:p>
            <a:pPr marL="461963" indent="0"/>
            <a:endParaRPr lang="en-US" dirty="0" smtClean="0"/>
          </a:p>
          <a:p>
            <a:pPr marL="461963" indent="0"/>
            <a:r>
              <a:rPr lang="en-US" dirty="0" smtClean="0"/>
              <a:t> The uncertainty prior to gathering the data</a:t>
            </a:r>
          </a:p>
          <a:p>
            <a:pPr marL="461963" indent="0"/>
            <a:endParaRPr lang="en-US" dirty="0" smtClean="0"/>
          </a:p>
          <a:p>
            <a:pPr marL="461963" indent="0"/>
            <a:r>
              <a:rPr lang="en-US" dirty="0" smtClean="0"/>
              <a:t> The physics underlying the measurement</a:t>
            </a:r>
          </a:p>
          <a:p>
            <a:pPr marL="461963" indent="0"/>
            <a:endParaRPr lang="en-US" dirty="0" smtClean="0"/>
          </a:p>
          <a:p>
            <a:pPr marL="461963" indent="0"/>
            <a:r>
              <a:rPr lang="en-US" dirty="0" smtClean="0"/>
              <a:t> The reliability of the measurement device in resolving spatial variation or key geological drivers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this book about?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Modeling uncertainty in the Earth sciences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Decision making under uncertainty</a:t>
            </a:r>
          </a:p>
          <a:p>
            <a:endParaRPr lang="en-US" dirty="0" smtClean="0"/>
          </a:p>
          <a:p>
            <a:r>
              <a:rPr lang="en-US" dirty="0" smtClean="0"/>
              <a:t>Spatial continuity and uncertainty</a:t>
            </a:r>
          </a:p>
          <a:p>
            <a:endParaRPr lang="en-US" dirty="0" smtClean="0"/>
          </a:p>
          <a:p>
            <a:r>
              <a:rPr lang="en-US" dirty="0" smtClean="0"/>
              <a:t>Structural modeling and uncertainty</a:t>
            </a:r>
          </a:p>
          <a:p>
            <a:endParaRPr lang="en-US" dirty="0" smtClean="0"/>
          </a:p>
          <a:p>
            <a:r>
              <a:rPr lang="en-US" dirty="0" smtClean="0"/>
              <a:t>Response uncertainty</a:t>
            </a:r>
          </a:p>
          <a:p>
            <a:endParaRPr lang="en-US" dirty="0" smtClean="0"/>
          </a:p>
          <a:p>
            <a:r>
              <a:rPr lang="en-US" dirty="0" smtClean="0"/>
              <a:t>Value of information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1larg_storm2_noaa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0" y="1638300"/>
            <a:ext cx="6096000" cy="3429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581400" y="2133600"/>
            <a:ext cx="76200" cy="762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>
            <a:endCxn id="5" idx="1"/>
          </p:cNvCxnSpPr>
          <p:nvPr/>
        </p:nvCxnSpPr>
        <p:spPr>
          <a:xfrm rot="5400000" flipH="1" flipV="1">
            <a:off x="3673733" y="1463933"/>
            <a:ext cx="729734" cy="6096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343400" y="1219200"/>
            <a:ext cx="2168414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smtClean="0"/>
              <a:t>BP </a:t>
            </a:r>
            <a:r>
              <a:rPr lang="en-US" b="1" dirty="0" err="1" smtClean="0"/>
              <a:t>DeepHorizon</a:t>
            </a:r>
            <a:r>
              <a:rPr lang="en-US" b="1" dirty="0" smtClean="0"/>
              <a:t> spill</a:t>
            </a:r>
            <a:endParaRPr lang="en-US" b="1" dirty="0"/>
          </a:p>
        </p:txBody>
      </p:sp>
      <p:sp>
        <p:nvSpPr>
          <p:cNvPr id="6" name="Freeform 5"/>
          <p:cNvSpPr/>
          <p:nvPr/>
        </p:nvSpPr>
        <p:spPr>
          <a:xfrm>
            <a:off x="2237173" y="3103486"/>
            <a:ext cx="1725227" cy="477914"/>
          </a:xfrm>
          <a:custGeom>
            <a:avLst/>
            <a:gdLst>
              <a:gd name="connsiteX0" fmla="*/ 1642369 w 1642369"/>
              <a:gd name="connsiteY0" fmla="*/ 477914 h 477914"/>
              <a:gd name="connsiteX1" fmla="*/ 585926 w 1642369"/>
              <a:gd name="connsiteY1" fmla="*/ 78419 h 477914"/>
              <a:gd name="connsiteX2" fmla="*/ 0 w 1642369"/>
              <a:gd name="connsiteY2" fmla="*/ 7397 h 477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42369" h="477914">
                <a:moveTo>
                  <a:pt x="1642369" y="477914"/>
                </a:moveTo>
                <a:cubicBezTo>
                  <a:pt x="1251011" y="317376"/>
                  <a:pt x="859654" y="156838"/>
                  <a:pt x="585926" y="78419"/>
                </a:cubicBezTo>
                <a:cubicBezTo>
                  <a:pt x="312198" y="0"/>
                  <a:pt x="156099" y="3698"/>
                  <a:pt x="0" y="7397"/>
                </a:cubicBezTo>
              </a:path>
            </a:pathLst>
          </a:cu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2362200" y="2362200"/>
            <a:ext cx="1600200" cy="1219200"/>
          </a:xfrm>
          <a:custGeom>
            <a:avLst/>
            <a:gdLst>
              <a:gd name="connsiteX0" fmla="*/ 1038688 w 1038688"/>
              <a:gd name="connsiteY0" fmla="*/ 656948 h 656948"/>
              <a:gd name="connsiteX1" fmla="*/ 0 w 1038688"/>
              <a:gd name="connsiteY1" fmla="*/ 0 h 65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38688" h="656948">
                <a:moveTo>
                  <a:pt x="1038688" y="656948"/>
                </a:moveTo>
                <a:lnTo>
                  <a:pt x="0" y="0"/>
                </a:lnTo>
              </a:path>
            </a:pathLst>
          </a:cu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3033204" y="1859132"/>
            <a:ext cx="929196" cy="1722268"/>
          </a:xfrm>
          <a:custGeom>
            <a:avLst/>
            <a:gdLst>
              <a:gd name="connsiteX0" fmla="*/ 864093 w 864093"/>
              <a:gd name="connsiteY0" fmla="*/ 1589103 h 1589103"/>
              <a:gd name="connsiteX1" fmla="*/ 136124 w 864093"/>
              <a:gd name="connsiteY1" fmla="*/ 870012 h 1589103"/>
              <a:gd name="connsiteX2" fmla="*/ 47347 w 864093"/>
              <a:gd name="connsiteY2" fmla="*/ 0 h 1589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4093" h="1589103">
                <a:moveTo>
                  <a:pt x="864093" y="1589103"/>
                </a:moveTo>
                <a:cubicBezTo>
                  <a:pt x="568170" y="1361983"/>
                  <a:pt x="272248" y="1134863"/>
                  <a:pt x="136124" y="870012"/>
                </a:cubicBezTo>
                <a:cubicBezTo>
                  <a:pt x="0" y="605162"/>
                  <a:pt x="23673" y="302581"/>
                  <a:pt x="47347" y="0"/>
                </a:cubicBezTo>
              </a:path>
            </a:pathLst>
          </a:cu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3502241" y="1788111"/>
            <a:ext cx="460159" cy="1793289"/>
          </a:xfrm>
          <a:custGeom>
            <a:avLst/>
            <a:gdLst>
              <a:gd name="connsiteX0" fmla="*/ 483833 w 483833"/>
              <a:gd name="connsiteY0" fmla="*/ 1624613 h 1624613"/>
              <a:gd name="connsiteX1" fmla="*/ 39949 w 483833"/>
              <a:gd name="connsiteY1" fmla="*/ 914400 h 1624613"/>
              <a:gd name="connsiteX2" fmla="*/ 244136 w 483833"/>
              <a:gd name="connsiteY2" fmla="*/ 0 h 1624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3833" h="1624613">
                <a:moveTo>
                  <a:pt x="483833" y="1624613"/>
                </a:moveTo>
                <a:cubicBezTo>
                  <a:pt x="281866" y="1404891"/>
                  <a:pt x="79899" y="1185169"/>
                  <a:pt x="39949" y="914400"/>
                </a:cubicBezTo>
                <a:cubicBezTo>
                  <a:pt x="0" y="643631"/>
                  <a:pt x="122068" y="321815"/>
                  <a:pt x="244136" y="0"/>
                </a:cubicBezTo>
              </a:path>
            </a:pathLst>
          </a:cu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667000" y="1981200"/>
            <a:ext cx="4219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?</a:t>
            </a:r>
            <a:endParaRPr lang="en-US" sz="4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286000" y="457200"/>
            <a:ext cx="4724400" cy="64633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June 26, 2010: CNN headlines</a:t>
            </a:r>
          </a:p>
          <a:p>
            <a:pPr algn="ctr"/>
            <a:r>
              <a:rPr lang="en-US" dirty="0" smtClean="0"/>
              <a:t>“</a:t>
            </a:r>
            <a:r>
              <a:rPr lang="en-US" b="1" dirty="0" smtClean="0"/>
              <a:t>Tropical storm plus oil slick equal uncertainty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85800" y="5181600"/>
            <a:ext cx="8001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i="1" dirty="0" smtClean="0"/>
              <a:t>Decision question</a:t>
            </a:r>
            <a:r>
              <a:rPr lang="en-US" dirty="0" smtClean="0"/>
              <a:t>: “Will BP evacuate the clean-up crew knowing that should evacuation requires at least 3 days, with the consequence of more oil spilling in the golf from the deep-water well, or, will BP leave the crew, possibly exposing them to tropical storm Alex, which may or may not become a hurricane?” A simple question: what is the best decision in this case?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28800" y="1447800"/>
            <a:ext cx="5272371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1066800" y="5105400"/>
            <a:ext cx="75384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Decision to be made: </a:t>
            </a:r>
          </a:p>
          <a:p>
            <a:r>
              <a:rPr lang="en-US" sz="2400" b="1" dirty="0" smtClean="0"/>
              <a:t>	relocation of farms, industry, city development etc</a:t>
            </a:r>
          </a:p>
          <a:p>
            <a:r>
              <a:rPr lang="en-US" sz="2400" b="1" dirty="0" smtClean="0"/>
              <a:t>	 to protect groundwater</a:t>
            </a:r>
            <a:endParaRPr lang="en-US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762000" y="1447800"/>
          <a:ext cx="80010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01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Danish Government’s 10-point program (1994)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Pesticides dangerous to health and environment shall be removed from the market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Pesticide tax - the consumption of pesticides shall be halved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Nitrate pollution shall be halved before 2000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Organic farming shall be </a:t>
                      </a:r>
                      <a:r>
                        <a:rPr lang="en-US" dirty="0" smtClean="0"/>
                        <a:t>encouraged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Protection of areas of special interest for drinking  water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New Soil Contamination Act - waste deposits shall be cleaned up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Increased afforestation and restoration of nature to protect groundwater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Strengthening of the EU achievements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Increased control of groundwater and drinking water quality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Dialogue with the farmers and their </a:t>
                      </a:r>
                      <a:r>
                        <a:rPr lang="en-US" sz="18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organisations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Source: http://www.geus.dk/program-areas/water/denmark/case_groundwaterprotection_print.pdf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making under uncertainty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Groundwater flow depends on many factors</a:t>
            </a:r>
          </a:p>
          <a:p>
            <a:pPr lvl="1"/>
            <a:r>
              <a:rPr lang="en-US" dirty="0" smtClean="0"/>
              <a:t>Regional flow</a:t>
            </a:r>
          </a:p>
          <a:p>
            <a:pPr lvl="1"/>
            <a:r>
              <a:rPr lang="en-US" dirty="0" smtClean="0"/>
              <a:t>Geological heterogeneity of the subsurface</a:t>
            </a:r>
          </a:p>
          <a:p>
            <a:pPr lvl="1"/>
            <a:r>
              <a:rPr lang="en-US" dirty="0" smtClean="0"/>
              <a:t>Pumping conditions / well locations</a:t>
            </a:r>
            <a:endParaRPr lang="en-US" dirty="0"/>
          </a:p>
        </p:txBody>
      </p:sp>
      <p:pic>
        <p:nvPicPr>
          <p:cNvPr id="6" name="Picture 2" descr="buried_valley_network_10km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3581400"/>
            <a:ext cx="3362325" cy="2381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 b="8985"/>
          <a:stretch>
            <a:fillRect/>
          </a:stretch>
        </p:blipFill>
        <p:spPr bwMode="auto">
          <a:xfrm>
            <a:off x="4419600" y="3657600"/>
            <a:ext cx="4310061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8" name="Straight Connector 7"/>
          <p:cNvCxnSpPr/>
          <p:nvPr/>
        </p:nvCxnSpPr>
        <p:spPr>
          <a:xfrm flipV="1">
            <a:off x="1219200" y="3886200"/>
            <a:ext cx="609600" cy="228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90600" y="3886200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A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39684" y="36576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B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95800" y="3505200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05800" y="38100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B</a:t>
            </a:r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making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Decision making requires a conscious irrevocable allocation of resources to achieve desired objectives</a:t>
            </a:r>
          </a:p>
          <a:p>
            <a:pPr lvl="1"/>
            <a:r>
              <a:rPr lang="en-US" dirty="0" smtClean="0"/>
              <a:t>Objectives may be conflicting</a:t>
            </a:r>
          </a:p>
          <a:p>
            <a:pPr lvl="1"/>
            <a:r>
              <a:rPr lang="en-US" dirty="0" smtClean="0"/>
              <a:t>Not all objectives can be easily put in numbers</a:t>
            </a:r>
          </a:p>
          <a:p>
            <a:pPr lvl="1"/>
            <a:r>
              <a:rPr lang="en-US" dirty="0" smtClean="0"/>
              <a:t>Requires a specification of “risk” and “value”</a:t>
            </a:r>
          </a:p>
          <a:p>
            <a:pPr lvl="1"/>
            <a:r>
              <a:rPr lang="en-US" dirty="0" smtClean="0"/>
              <a:t>Presence of uncertainty</a:t>
            </a:r>
          </a:p>
          <a:p>
            <a:pPr lvl="1"/>
            <a:r>
              <a:rPr lang="en-US" dirty="0" smtClean="0"/>
              <a:t>A good decision does not always lead to a good outcome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there uncertainty?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953000"/>
          </a:xfrm>
        </p:spPr>
        <p:txBody>
          <a:bodyPr>
            <a:normAutofit/>
          </a:bodyPr>
          <a:lstStyle/>
          <a:p>
            <a:r>
              <a:rPr lang="en-US" dirty="0" smtClean="0"/>
              <a:t>Uncertainty is due to the lack of knowledge to exhaustively and deterministically determine all aspects of the studied phenomenon</a:t>
            </a:r>
          </a:p>
          <a:p>
            <a:endParaRPr lang="en-US" dirty="0" smtClean="0"/>
          </a:p>
          <a:p>
            <a:r>
              <a:rPr lang="en-US" dirty="0" smtClean="0"/>
              <a:t>In this case: geological understanding will not be able to reconstruct perfectly the geological processes that took place, because either:</a:t>
            </a:r>
          </a:p>
          <a:p>
            <a:pPr lvl="1"/>
            <a:r>
              <a:rPr lang="en-US" sz="1900" dirty="0" smtClean="0"/>
              <a:t>We do not fully understand all or some of the geological processes creating valleys (global uncertainty)</a:t>
            </a:r>
          </a:p>
          <a:p>
            <a:pPr lvl="1"/>
            <a:r>
              <a:rPr lang="en-US" sz="1900" dirty="0" smtClean="0"/>
              <a:t>Even if that is the case, we do not have enough information to uniquely constrain these processes to know where glacial valleys were created (local uncertainty)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pic>
        <p:nvPicPr>
          <p:cNvPr id="1966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1371600"/>
            <a:ext cx="6000750" cy="5162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Custom 1">
      <a:dk1>
        <a:sysClr val="windowText" lastClr="000000"/>
      </a:dk1>
      <a:lt1>
        <a:sysClr val="window" lastClr="FFFFFF"/>
      </a:lt1>
      <a:dk2>
        <a:srgbClr val="000000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3557</TotalTime>
  <Words>746</Words>
  <Application>Microsoft Office PowerPoint</Application>
  <PresentationFormat>On-screen Show (4:3)</PresentationFormat>
  <Paragraphs>150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Equity</vt:lpstr>
      <vt:lpstr>Modeling Uncertainty in the Earth Sciences: Introduction</vt:lpstr>
      <vt:lpstr>What is this book about?</vt:lpstr>
      <vt:lpstr>PowerPoint Presentation</vt:lpstr>
      <vt:lpstr>Case study</vt:lpstr>
      <vt:lpstr>Context</vt:lpstr>
      <vt:lpstr>Decision making under uncertainty</vt:lpstr>
      <vt:lpstr>Decision making</vt:lpstr>
      <vt:lpstr>Why is there uncertainty?</vt:lpstr>
      <vt:lpstr>Data collection</vt:lpstr>
      <vt:lpstr>Sources of uncertainty</vt:lpstr>
      <vt:lpstr>Elements critical to modeling uncertainty</vt:lpstr>
      <vt:lpstr>Nature of modeling uncertainty  in the Earth Sciences</vt:lpstr>
      <vt:lpstr>Aim of this book</vt:lpstr>
      <vt:lpstr>Aim</vt:lpstr>
      <vt:lpstr>Book content</vt:lpstr>
      <vt:lpstr>Modeling</vt:lpstr>
      <vt:lpstr>Modeling uncertainty</vt:lpstr>
      <vt:lpstr>Engineering the Earth under uncertainty</vt:lpstr>
      <vt:lpstr>Value of information</vt:lpstr>
      <vt:lpstr>Book content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jcaers</dc:creator>
  <cp:lastModifiedBy>User</cp:lastModifiedBy>
  <cp:revision>72</cp:revision>
  <dcterms:created xsi:type="dcterms:W3CDTF">2009-01-21T19:02:06Z</dcterms:created>
  <dcterms:modified xsi:type="dcterms:W3CDTF">2011-07-14T17:36:46Z</dcterms:modified>
</cp:coreProperties>
</file>

<file path=docProps/thumbnail.jpeg>
</file>